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2" r:id="rId1"/>
  </p:sldMasterIdLst>
  <p:sldIdLst>
    <p:sldId id="256" r:id="rId2"/>
    <p:sldId id="261" r:id="rId3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D5D7"/>
    <a:srgbClr val="A75451"/>
    <a:srgbClr val="AF5E5A"/>
    <a:srgbClr val="71B0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1"/>
  </p:normalViewPr>
  <p:slideViewPr>
    <p:cSldViewPr snapToGrid="0" showGuides="1">
      <p:cViewPr>
        <p:scale>
          <a:sx n="110" d="100"/>
          <a:sy n="110" d="100"/>
        </p:scale>
        <p:origin x="78" y="-3258"/>
      </p:cViewPr>
      <p:guideLst>
        <p:guide orient="horz" pos="512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469654" y="5657467"/>
            <a:ext cx="9252693" cy="390144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4667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5" y="10317141"/>
            <a:ext cx="6801612" cy="2939008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5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09585" indent="0" algn="ctr">
              <a:buNone/>
              <a:defRPr sz="2533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2606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66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2221654"/>
            <a:ext cx="1405288" cy="1181269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41395" y="2221654"/>
            <a:ext cx="6288232" cy="1181269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563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37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475232" y="5657467"/>
            <a:ext cx="9253728" cy="390144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4667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5" y="10316954"/>
            <a:ext cx="6801612" cy="2998713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533">
                <a:solidFill>
                  <a:schemeClr val="tx1"/>
                </a:solidFill>
              </a:defRPr>
            </a:lvl1pPr>
            <a:lvl2pPr marL="609585" indent="0">
              <a:buNone/>
              <a:defRPr sz="2533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5145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9653" y="6253141"/>
            <a:ext cx="4384031" cy="73528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6" y="6253141"/>
            <a:ext cx="4387355" cy="73528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620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9652" y="5483697"/>
            <a:ext cx="4384032" cy="166894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2533" b="0" cap="all" spc="133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609585" indent="0">
              <a:buNone/>
              <a:defRPr sz="2533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9652" y="7450667"/>
            <a:ext cx="4384032" cy="61553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7450667"/>
            <a:ext cx="4387355" cy="6155321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5483697"/>
            <a:ext cx="4387355" cy="166894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2533" b="0" cap="all" spc="133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609585" indent="0">
              <a:buNone/>
              <a:defRPr sz="2533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879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534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477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1625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54271" y="5318707"/>
            <a:ext cx="4387459" cy="2705771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1907371"/>
            <a:ext cx="4815840" cy="12441259"/>
          </a:xfrm>
        </p:spPr>
        <p:txBody>
          <a:bodyPr>
            <a:normAutofit/>
          </a:bodyPr>
          <a:lstStyle>
            <a:lvl1pPr>
              <a:defRPr sz="2533">
                <a:solidFill>
                  <a:schemeClr val="tx1"/>
                </a:solidFill>
              </a:defRPr>
            </a:lvl1pPr>
            <a:lvl2pPr>
              <a:defRPr sz="2133">
                <a:solidFill>
                  <a:schemeClr val="tx1"/>
                </a:solidFill>
              </a:defRPr>
            </a:lvl2pPr>
            <a:lvl3pPr>
              <a:defRPr sz="2133">
                <a:solidFill>
                  <a:schemeClr val="tx1"/>
                </a:solidFill>
              </a:defRPr>
            </a:lvl3pPr>
            <a:lvl4pPr>
              <a:defRPr sz="2133">
                <a:solidFill>
                  <a:schemeClr val="tx1"/>
                </a:solidFill>
              </a:defRPr>
            </a:lvl4pPr>
            <a:lvl5pPr>
              <a:defRPr sz="2133">
                <a:solidFill>
                  <a:schemeClr val="tx1"/>
                </a:solidFill>
              </a:defRPr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0620" y="8414620"/>
            <a:ext cx="3794760" cy="5200678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54271" y="14782123"/>
            <a:ext cx="5075197" cy="758613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129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" y="0"/>
            <a:ext cx="6095999" cy="1625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53440" y="5318704"/>
            <a:ext cx="4389120" cy="2709333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6001" y="-99963"/>
            <a:ext cx="6102097" cy="16256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4267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0620" y="8414624"/>
            <a:ext cx="3794760" cy="5200680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53440" y="14782123"/>
            <a:ext cx="5071872" cy="758613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917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141394" y="2286677"/>
            <a:ext cx="7917007" cy="2817707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1394" y="6253145"/>
            <a:ext cx="7917007" cy="7352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71924" y="14788305"/>
            <a:ext cx="2753747" cy="7679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69652" y="14782123"/>
            <a:ext cx="6075552" cy="75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86816" y="14738773"/>
            <a:ext cx="487680" cy="866987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467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546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ctr" defTabSz="1219170" rtl="0" eaLnBrk="1" latinLnBrk="0" hangingPunct="1">
        <a:lnSpc>
          <a:spcPct val="90000"/>
        </a:lnSpc>
        <a:spcBef>
          <a:spcPct val="0"/>
        </a:spcBef>
        <a:buNone/>
        <a:defRPr sz="3467" kern="1200" cap="all" spc="267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100000"/>
        </a:lnSpc>
        <a:spcBef>
          <a:spcPts val="1333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09585" indent="-304792" algn="l" defTabSz="1219170" rtl="0" eaLnBrk="1" latinLnBrk="0" hangingPunct="1">
        <a:lnSpc>
          <a:spcPct val="100000"/>
        </a:lnSpc>
        <a:spcBef>
          <a:spcPts val="1333"/>
        </a:spcBef>
        <a:buClr>
          <a:schemeClr val="accent2"/>
        </a:buClr>
        <a:buFont typeface="Arial" panose="020B0604020202020204" pitchFamily="34" charset="0"/>
        <a:buChar char="•"/>
        <a:defRPr sz="2133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914377" indent="-304792" algn="l" defTabSz="1219170" rtl="0" eaLnBrk="1" latinLnBrk="0" hangingPunct="1">
        <a:lnSpc>
          <a:spcPct val="100000"/>
        </a:lnSpc>
        <a:spcBef>
          <a:spcPts val="1333"/>
        </a:spcBef>
        <a:buClr>
          <a:schemeClr val="accent2"/>
        </a:buClr>
        <a:buFont typeface="Arial" panose="020B0604020202020204" pitchFamily="34" charset="0"/>
        <a:buChar char="•"/>
        <a:defRPr sz="2133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219170" indent="-304792" algn="l" defTabSz="1219170" rtl="0" eaLnBrk="1" latinLnBrk="0" hangingPunct="1">
        <a:lnSpc>
          <a:spcPct val="100000"/>
        </a:lnSpc>
        <a:spcBef>
          <a:spcPts val="1333"/>
        </a:spcBef>
        <a:buClr>
          <a:schemeClr val="accent2"/>
        </a:buClr>
        <a:buFont typeface="Arial" panose="020B0604020202020204" pitchFamily="34" charset="0"/>
        <a:buChar char="•"/>
        <a:defRPr sz="2133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523962" indent="-304792" algn="l" defTabSz="1219170" rtl="0" eaLnBrk="1" latinLnBrk="0" hangingPunct="1">
        <a:lnSpc>
          <a:spcPct val="100000"/>
        </a:lnSpc>
        <a:spcBef>
          <a:spcPts val="1333"/>
        </a:spcBef>
        <a:buClr>
          <a:schemeClr val="accent2"/>
        </a:buClr>
        <a:buFont typeface="Arial" panose="020B0604020202020204" pitchFamily="34" charset="0"/>
        <a:buChar char="•"/>
        <a:defRPr sz="2133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752556" indent="-304792" algn="l" defTabSz="1219170" rtl="0" eaLnBrk="1" latinLnBrk="0" hangingPunct="1">
        <a:lnSpc>
          <a:spcPct val="100000"/>
        </a:lnSpc>
        <a:spcBef>
          <a:spcPts val="1333"/>
        </a:spcBef>
        <a:buClr>
          <a:schemeClr val="accent2"/>
        </a:buClr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150" indent="-304792" algn="l" defTabSz="1219170" rtl="0" eaLnBrk="1" latinLnBrk="0" hangingPunct="1">
        <a:lnSpc>
          <a:spcPct val="100000"/>
        </a:lnSpc>
        <a:spcBef>
          <a:spcPts val="1333"/>
        </a:spcBef>
        <a:buClr>
          <a:schemeClr val="accent2"/>
        </a:buClr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2209745" indent="-304792" algn="l" defTabSz="1219170" rtl="0" eaLnBrk="1" latinLnBrk="0" hangingPunct="1">
        <a:lnSpc>
          <a:spcPct val="100000"/>
        </a:lnSpc>
        <a:spcBef>
          <a:spcPts val="1333"/>
        </a:spcBef>
        <a:buClr>
          <a:schemeClr val="accent2"/>
        </a:buClr>
        <a:buFont typeface="Arial" panose="020B0604020202020204" pitchFamily="34" charset="0"/>
        <a:buChar char="•"/>
        <a:defRPr sz="2133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438339" indent="-304792" algn="l" defTabSz="1219170" rtl="0" eaLnBrk="1" latinLnBrk="0" hangingPunct="1">
        <a:lnSpc>
          <a:spcPct val="100000"/>
        </a:lnSpc>
        <a:spcBef>
          <a:spcPts val="1333"/>
        </a:spcBef>
        <a:buClr>
          <a:schemeClr val="accent2"/>
        </a:buClr>
        <a:buFont typeface="Arial" panose="020B0604020202020204" pitchFamily="34" charset="0"/>
        <a:buChar char="•"/>
        <a:defRPr sz="2133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12192000" cy="7562850"/>
          </a:xfrm>
          <a:prstGeom prst="rect">
            <a:avLst/>
          </a:prstGeom>
          <a:solidFill>
            <a:srgbClr val="A754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817B01-212C-8CD4-23CD-65C1489039FF}"/>
              </a:ext>
            </a:extLst>
          </p:cNvPr>
          <p:cNvSpPr txBox="1"/>
          <p:nvPr/>
        </p:nvSpPr>
        <p:spPr>
          <a:xfrm>
            <a:off x="447649" y="8059490"/>
            <a:ext cx="5343552" cy="7602081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it-IT" sz="2000" kern="100" dirty="0">
                <a:ln>
                  <a:noFill/>
                </a:ln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9:00 – 12:00: Lettura del PDTA </a:t>
            </a:r>
            <a:endParaRPr lang="en-US" sz="2000" kern="100" dirty="0">
              <a:ln>
                <a:noFill/>
              </a:ln>
              <a:solidFill>
                <a:srgbClr val="A75451"/>
              </a:solidFill>
              <a:uFill>
                <a:solidFill>
                  <a:srgbClr val="000000"/>
                </a:solidFill>
              </a:uFill>
              <a:latin typeface="Rubik SemiBold" pitchFamily="2" charset="-79"/>
              <a:ea typeface="Aptos" panose="020B0004020202020204" pitchFamily="34" charset="0"/>
              <a:cs typeface="Rubik SemiBold" pitchFamily="2" charset="-79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it-IT" kern="100" dirty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 </a:t>
            </a:r>
            <a:endParaRPr lang="en-US" kern="100" dirty="0">
              <a:ln>
                <a:noFill/>
              </a:ln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Rubik SemiBold" pitchFamily="2" charset="-79"/>
              <a:ea typeface="Aptos" panose="020B0004020202020204" pitchFamily="34" charset="0"/>
              <a:cs typeface="Rubik SemiBold" pitchFamily="2" charset="-79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it-IT" sz="2000" kern="100" dirty="0">
                <a:ln>
                  <a:noFill/>
                </a:ln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14:00 - 14:15: Registrazione, Saluti Istituzionali </a:t>
            </a:r>
            <a:endParaRPr lang="en-US" sz="2000" kern="100" dirty="0">
              <a:ln>
                <a:noFill/>
              </a:ln>
              <a:solidFill>
                <a:srgbClr val="A75451"/>
              </a:solidFill>
              <a:uFill>
                <a:solidFill>
                  <a:srgbClr val="000000"/>
                </a:solidFill>
              </a:uFill>
              <a:latin typeface="Rubik SemiBold" pitchFamily="2" charset="-79"/>
              <a:ea typeface="Aptos" panose="020B0004020202020204" pitchFamily="34" charset="0"/>
              <a:cs typeface="Rubik SemiBold" pitchFamily="2" charset="-79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it-IT" sz="1600" i="1" kern="100" dirty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Matilde Carlucci, Callisto Marco Bravi</a:t>
            </a:r>
            <a:endParaRPr lang="en-US" sz="1600" kern="100" dirty="0">
              <a:ln>
                <a:noFill/>
              </a:ln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Rubik" panose="02000604000000020004" pitchFamily="2" charset="-79"/>
              <a:ea typeface="Aptos" panose="020B0004020202020204" pitchFamily="34" charset="0"/>
              <a:cs typeface="Rubik" panose="02000604000000020004" pitchFamily="2" charset="-79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it-IT" kern="100" dirty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 </a:t>
            </a:r>
            <a:endParaRPr lang="en-US" kern="100" dirty="0">
              <a:ln>
                <a:noFill/>
              </a:ln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Rubik SemiBold" pitchFamily="2" charset="-79"/>
              <a:ea typeface="Aptos" panose="020B0004020202020204" pitchFamily="34" charset="0"/>
              <a:cs typeface="Rubik SemiBold" pitchFamily="2" charset="-79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it-IT" sz="2000" kern="100" dirty="0">
                <a:ln>
                  <a:noFill/>
                </a:ln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14:15 – 15:00: </a:t>
            </a:r>
            <a:br>
              <a:rPr lang="it-IT" sz="2000" kern="100" dirty="0">
                <a:ln>
                  <a:noFill/>
                </a:ln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2000" kern="100" dirty="0">
                <a:ln>
                  <a:noFill/>
                </a:ln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I Sessione | </a:t>
            </a:r>
            <a:r>
              <a:rPr lang="it-IT" sz="2000" kern="100" dirty="0">
                <a:ln>
                  <a:noFill/>
                </a:ln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Diagnostica</a:t>
            </a:r>
            <a:r>
              <a:rPr lang="it-IT" sz="2000" kern="100" dirty="0">
                <a:ln>
                  <a:noFill/>
                </a:ln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 </a:t>
            </a:r>
            <a:endParaRPr lang="en-US" sz="2000" kern="100" dirty="0">
              <a:ln>
                <a:noFill/>
              </a:ln>
              <a:solidFill>
                <a:srgbClr val="A75451"/>
              </a:solidFill>
              <a:uFill>
                <a:solidFill>
                  <a:srgbClr val="000000"/>
                </a:solidFill>
              </a:uFill>
              <a:latin typeface="Rubik SemiBold" pitchFamily="2" charset="-79"/>
              <a:ea typeface="Aptos" panose="020B0004020202020204" pitchFamily="34" charset="0"/>
              <a:cs typeface="Rubik SemiBold" pitchFamily="2" charset="-79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it-IT" sz="1600" kern="100" dirty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Moderatori: </a:t>
            </a:r>
            <a:br>
              <a:rPr lang="it-IT" sz="1600" kern="100" dirty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</a:br>
            <a:r>
              <a:rPr lang="it-IT" sz="1600" i="1" kern="100" dirty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Alessandro Antonelli, Renzo </a:t>
            </a:r>
            <a:r>
              <a:rPr lang="it-IT" sz="1600" i="1" kern="100" dirty="0" err="1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Mazzarotto</a:t>
            </a:r>
            <a:r>
              <a:rPr lang="it-IT" sz="1600" i="1" kern="100" dirty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, </a:t>
            </a:r>
            <a:br>
              <a:rPr lang="it-IT" sz="1600" i="1" kern="100" dirty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</a:br>
            <a:r>
              <a:rPr lang="it-IT" sz="1600" i="1" kern="100" dirty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Stefania </a:t>
            </a:r>
            <a:r>
              <a:rPr lang="it-IT" sz="1600" i="1" kern="100" dirty="0" err="1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Montemezzi</a:t>
            </a:r>
            <a:endParaRPr lang="it-IT" sz="1600" i="1" kern="100" dirty="0">
              <a:ln>
                <a:noFill/>
              </a:ln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Rubik" panose="02000604000000020004" pitchFamily="2" charset="-79"/>
              <a:ea typeface="Aptos" panose="020B0004020202020204" pitchFamily="34" charset="0"/>
              <a:cs typeface="Rubik" panose="02000604000000020004" pitchFamily="2" charset="-79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1600" kern="100" dirty="0">
              <a:ln>
                <a:noFill/>
              </a:ln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 marL="444500" marR="0" lvl="0" indent="-266700" fontAlgn="base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it-IT" sz="1600" u="none" strike="noStrike" kern="0" spc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Ruolo del PSA nello screening: </a:t>
            </a:r>
            <a:br>
              <a:rPr lang="it-IT" sz="1600" u="none" strike="noStrike" kern="0" spc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1600" u="none" strike="noStrike" kern="0" spc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a chi farlo, come farlo </a:t>
            </a:r>
            <a:r>
              <a:rPr lang="it-IT" sz="1200" u="none" strike="noStrike" kern="0" spc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(15 min) </a:t>
            </a:r>
            <a:br>
              <a:rPr lang="en-US" sz="1600" kern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</a:br>
            <a:r>
              <a:rPr lang="it-IT" sz="1600" i="1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Riccardo Bertolo</a:t>
            </a:r>
            <a:endParaRPr lang="en-US" sz="1600" kern="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Rubik" panose="02000604000000020004" pitchFamily="2" charset="-79"/>
              <a:ea typeface="Aptos" panose="020B0004020202020204" pitchFamily="34" charset="0"/>
              <a:cs typeface="Rubik" panose="02000604000000020004" pitchFamily="2" charset="-79"/>
            </a:endParaRPr>
          </a:p>
          <a:p>
            <a:pPr marL="444500" marR="0" lvl="0" indent="-266700" fontAlgn="base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it-IT" sz="1600" u="none" strike="noStrike" kern="0" spc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Indicazioni della risonanza magnetica prostatica nel 2024 </a:t>
            </a:r>
            <a:r>
              <a:rPr lang="it-IT" sz="1200" kern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(15 </a:t>
            </a:r>
            <a:r>
              <a:rPr lang="it-IT" sz="1200" kern="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min</a:t>
            </a:r>
            <a:r>
              <a:rPr lang="it-IT" sz="1200" kern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) </a:t>
            </a:r>
            <a:br>
              <a:rPr lang="en-US" sz="1600" kern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</a:br>
            <a:r>
              <a:rPr lang="it-IT" sz="1600" i="1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Riccardo Negrelli</a:t>
            </a:r>
            <a:endParaRPr lang="en-US" sz="1600" kern="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Rubik" panose="02000604000000020004" pitchFamily="2" charset="-79"/>
              <a:ea typeface="Aptos" panose="020B0004020202020204" pitchFamily="34" charset="0"/>
              <a:cs typeface="Rubik" panose="02000604000000020004" pitchFamily="2" charset="-79"/>
            </a:endParaRPr>
          </a:p>
          <a:p>
            <a:pPr marL="444500" marR="0" lvl="0" indent="-266700" fontAlgn="base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it-IT" sz="1600" u="none" strike="noStrike" kern="0" spc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BRCA 1 / 2: quale ruolo in fase diagnostica</a:t>
            </a:r>
            <a:br>
              <a:rPr lang="it-IT" sz="1600" u="none" strike="noStrike" kern="0" spc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1600" u="none" strike="noStrike" kern="0" spc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(e oltre</a:t>
            </a:r>
            <a:r>
              <a:rPr lang="it-IT" sz="1600" u="none" strike="noStrike" kern="0" spc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…)? </a:t>
            </a:r>
            <a:r>
              <a:rPr lang="it-IT" sz="1200" kern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(10-15 </a:t>
            </a:r>
            <a:r>
              <a:rPr lang="it-IT" sz="1200" kern="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min</a:t>
            </a:r>
            <a:r>
              <a:rPr lang="it-IT" sz="1200" kern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) </a:t>
            </a:r>
            <a:br>
              <a:rPr lang="en-US" sz="1600" kern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</a:br>
            <a:r>
              <a:rPr lang="it-IT" sz="1600" i="1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Matteo Brunelli</a:t>
            </a:r>
            <a:endParaRPr lang="en-US" sz="1600" kern="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Rubik" panose="02000604000000020004" pitchFamily="2" charset="-79"/>
              <a:ea typeface="Aptos" panose="020B0004020202020204" pitchFamily="34" charset="0"/>
              <a:cs typeface="Rubik" panose="02000604000000020004" pitchFamily="2" charset="-79"/>
            </a:endParaRPr>
          </a:p>
          <a:p>
            <a:pPr marL="444500" marR="0" lvl="0" indent="-266700" fontAlgn="base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it-IT" sz="1600" u="none" strike="noStrike" kern="0" spc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Cosa dice il </a:t>
            </a:r>
            <a:r>
              <a:rPr lang="it-IT" sz="1600" u="none" strike="noStrike" kern="0" spc="0" dirty="0" err="1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PDTA</a:t>
            </a:r>
            <a:r>
              <a:rPr lang="it-IT" sz="1600" u="none" strike="noStrike" kern="0" spc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 </a:t>
            </a:r>
            <a:r>
              <a:rPr lang="it-IT" sz="1200" kern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(5 </a:t>
            </a:r>
            <a:r>
              <a:rPr lang="it-IT" sz="1200" kern="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min</a:t>
            </a:r>
            <a:r>
              <a:rPr lang="it-IT" sz="1200" kern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) </a:t>
            </a:r>
            <a:br>
              <a:rPr lang="en-US" sz="1600" kern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</a:br>
            <a:r>
              <a:rPr lang="it-IT" sz="1600" i="1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Francesco Cianflone</a:t>
            </a:r>
            <a:endParaRPr lang="en-US" sz="1600" kern="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Rubik" panose="02000604000000020004" pitchFamily="2" charset="-79"/>
              <a:ea typeface="Aptos" panose="020B0004020202020204" pitchFamily="34" charset="0"/>
              <a:cs typeface="Rubik" panose="02000604000000020004" pitchFamily="2" charset="-79"/>
            </a:endParaRPr>
          </a:p>
          <a:p>
            <a:pPr marL="444500" marR="0" indent="-266700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it-IT" sz="1600" kern="100" dirty="0">
                <a:ln>
                  <a:noFill/>
                </a:ln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Discussione</a:t>
            </a:r>
            <a:r>
              <a:rPr lang="it-IT" sz="1600" kern="100" dirty="0">
                <a:ln>
                  <a:noFill/>
                </a:ln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 </a:t>
            </a:r>
            <a:r>
              <a:rPr lang="it-IT" sz="1200" kern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(10 </a:t>
            </a:r>
            <a:r>
              <a:rPr lang="it-IT" sz="1200" kern="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min</a:t>
            </a:r>
            <a:r>
              <a:rPr lang="it-IT" sz="1200" kern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) </a:t>
            </a:r>
            <a:endParaRPr lang="en-US" sz="1600" kern="100" dirty="0">
              <a:ln>
                <a:noFill/>
              </a:ln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Rubik" panose="02000604000000020004" pitchFamily="2" charset="-79"/>
              <a:ea typeface="Aptos" panose="020B0004020202020204" pitchFamily="34" charset="0"/>
              <a:cs typeface="Rubik" panose="02000604000000020004" pitchFamily="2" charset="-79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84811" y="2075732"/>
            <a:ext cx="5620689" cy="4850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5300"/>
              </a:lnSpc>
            </a:pPr>
            <a:r>
              <a:rPr lang="it-IT" sz="5300" b="1" kern="100" dirty="0"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PERCORSI </a:t>
            </a:r>
            <a:br>
              <a:rPr lang="it-IT" sz="5300" b="1" kern="100" dirty="0"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5300" b="1" kern="100" dirty="0"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DIAGNOSTICO</a:t>
            </a:r>
            <a:br>
              <a:rPr lang="it-IT" sz="5300" b="1" kern="100" dirty="0"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5300" b="1" kern="100" dirty="0"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TERAPEUTICI</a:t>
            </a:r>
            <a:br>
              <a:rPr lang="it-IT" sz="5300" b="1" kern="100" dirty="0"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5300" b="1" kern="100" dirty="0"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ASSISTENZIALI</a:t>
            </a:r>
            <a:br>
              <a:rPr lang="it-IT" sz="5300" b="1" kern="100" dirty="0"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5300" b="1" kern="100" dirty="0"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DEL TUMORE </a:t>
            </a:r>
          </a:p>
          <a:p>
            <a:pPr algn="r">
              <a:lnSpc>
                <a:spcPts val="5300"/>
              </a:lnSpc>
            </a:pPr>
            <a:r>
              <a:rPr lang="it-IT" sz="5300" b="1" kern="100" dirty="0"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DELLA PROSTATA</a:t>
            </a:r>
            <a:endParaRPr lang="it-IT" sz="5300" dirty="0">
              <a:latin typeface="Rubik SemiBold" pitchFamily="2" charset="-79"/>
              <a:cs typeface="Rubik SemiBold" pitchFamily="2" charset="-79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311943" y="4782979"/>
            <a:ext cx="6184857" cy="1426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it-IT" sz="2400" b="1" kern="100" dirty="0">
                <a:uFill>
                  <a:solidFill>
                    <a:srgbClr val="000000"/>
                  </a:solidFill>
                </a:uFill>
                <a:latin typeface="Rubik Medium" pitchFamily="2" charset="-79"/>
                <a:ea typeface="Aptos" panose="020B0004020202020204" pitchFamily="34" charset="0"/>
                <a:cs typeface="Rubik Medium" pitchFamily="2" charset="-79"/>
              </a:rPr>
              <a:t>20 NOVEMBRE 2024 | 9.00-19:30</a:t>
            </a:r>
            <a:br>
              <a:rPr lang="it-IT" sz="2000" b="1" kern="100" dirty="0"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it-IT" sz="2000" b="1" kern="100" dirty="0"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CENTRO MARANI - AULA CONVEGNI </a:t>
            </a:r>
          </a:p>
          <a:p>
            <a:pPr>
              <a:lnSpc>
                <a:spcPts val="2600"/>
              </a:lnSpc>
            </a:pPr>
            <a:r>
              <a:rPr lang="it-IT" sz="2000" b="1" kern="100" dirty="0">
                <a:uFill>
                  <a:solidFill>
                    <a:srgbClr val="000000"/>
                  </a:solidFill>
                </a:uFill>
                <a:latin typeface="Rubik Light" pitchFamily="2" charset="-79"/>
                <a:cs typeface="Rubik Light" pitchFamily="2" charset="-79"/>
              </a:rPr>
              <a:t>OSPEDALE BORGO TRENTO</a:t>
            </a:r>
          </a:p>
          <a:p>
            <a:pPr>
              <a:lnSpc>
                <a:spcPts val="2600"/>
              </a:lnSpc>
            </a:pPr>
            <a:endParaRPr lang="it-IT" sz="2000" b="1" kern="100" dirty="0">
              <a:uFill>
                <a:solidFill>
                  <a:srgbClr val="000000"/>
                </a:solidFill>
              </a:uFill>
              <a:latin typeface="Rubik Light" pitchFamily="2" charset="-79"/>
              <a:cs typeface="Rubik Light" pitchFamily="2" charset="-79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6311943" y="6055519"/>
            <a:ext cx="5620689" cy="740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it-IT" sz="1500" b="1" kern="100" dirty="0">
                <a:uFill>
                  <a:solidFill>
                    <a:srgbClr val="000000"/>
                  </a:solidFill>
                </a:uFill>
                <a:latin typeface="Rubik Medium" pitchFamily="2" charset="-79"/>
                <a:ea typeface="Aptos" panose="020B0004020202020204" pitchFamily="34" charset="0"/>
                <a:cs typeface="Rubik Medium" pitchFamily="2" charset="-79"/>
              </a:rPr>
              <a:t>RESPONSABILE SCIENTIFICO</a:t>
            </a:r>
          </a:p>
          <a:p>
            <a:pPr>
              <a:lnSpc>
                <a:spcPts val="2600"/>
              </a:lnSpc>
            </a:pPr>
            <a:r>
              <a:rPr lang="it-IT" sz="2000" b="1" kern="100" dirty="0">
                <a:uFill>
                  <a:solidFill>
                    <a:srgbClr val="000000"/>
                  </a:solidFill>
                </a:uFill>
                <a:latin typeface="Rubik Light" pitchFamily="2" charset="-79"/>
                <a:cs typeface="Rubik Light" pitchFamily="2" charset="-79"/>
              </a:rPr>
              <a:t>PROF. ALESSANDRO ANTONELLI</a:t>
            </a: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id="{60817B01-212C-8CD4-23CD-65C1489039FF}"/>
              </a:ext>
            </a:extLst>
          </p:cNvPr>
          <p:cNvSpPr txBox="1"/>
          <p:nvPr/>
        </p:nvSpPr>
        <p:spPr>
          <a:xfrm>
            <a:off x="6286500" y="10271026"/>
            <a:ext cx="5460957" cy="1959511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it-IT" sz="20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15:15 – 16:00: </a:t>
            </a:r>
            <a:br>
              <a:rPr lang="it-IT" sz="20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20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II Sessione | </a:t>
            </a:r>
            <a:r>
              <a:rPr lang="it-IT" sz="20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Valutazione </a:t>
            </a:r>
            <a:r>
              <a:rPr lang="it-IT" sz="2000" kern="100" dirty="0" err="1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pre</a:t>
            </a:r>
            <a:r>
              <a:rPr lang="it-IT" sz="20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-trattamento </a:t>
            </a:r>
          </a:p>
          <a:p>
            <a:pPr>
              <a:spcAft>
                <a:spcPts val="800"/>
              </a:spcAft>
            </a:pPr>
            <a:r>
              <a:rPr lang="it-IT" sz="16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Moderatori: </a:t>
            </a:r>
            <a:br>
              <a:rPr lang="it-IT" sz="16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</a:br>
            <a:r>
              <a:rPr lang="it-IT" sz="1600" i="1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Maria Angela Cerruto, Michele Milella, Stefano Gobbo</a:t>
            </a:r>
            <a:br>
              <a:rPr lang="it-IT" sz="1600" i="1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</a:br>
            <a:r>
              <a:rPr lang="it-IT" sz="1600" i="1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</a:t>
            </a:r>
          </a:p>
          <a:p>
            <a:pPr>
              <a:spcAft>
                <a:spcPts val="800"/>
              </a:spcAft>
            </a:pPr>
            <a:r>
              <a:rPr lang="it-IT" sz="20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 </a:t>
            </a:r>
          </a:p>
        </p:txBody>
      </p:sp>
      <p:sp>
        <p:nvSpPr>
          <p:cNvPr id="15" name="TextBox 5">
            <a:extLst>
              <a:ext uri="{FF2B5EF4-FFF2-40B4-BE49-F238E27FC236}">
                <a16:creationId xmlns:a16="http://schemas.microsoft.com/office/drawing/2014/main" id="{60817B01-212C-8CD4-23CD-65C1489039FF}"/>
              </a:ext>
            </a:extLst>
          </p:cNvPr>
          <p:cNvSpPr txBox="1"/>
          <p:nvPr/>
        </p:nvSpPr>
        <p:spPr>
          <a:xfrm>
            <a:off x="6383860" y="12131822"/>
            <a:ext cx="5460957" cy="386772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marL="447675" indent="-266700">
              <a:spcAft>
                <a:spcPts val="800"/>
              </a:spcAft>
              <a:buFont typeface="+mj-lt"/>
              <a:buAutoNum type="arabicPeriod"/>
            </a:pPr>
            <a:r>
              <a:rPr lang="it-IT" sz="16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Biopsia prostatica: tutte le informazioni di un referto </a:t>
            </a:r>
            <a:r>
              <a:rPr lang="it-IT" sz="12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(15 </a:t>
            </a:r>
            <a:r>
              <a:rPr lang="it-IT" sz="1200" kern="100" dirty="0" err="1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min</a:t>
            </a:r>
            <a:r>
              <a:rPr lang="it-IT" sz="12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) </a:t>
            </a:r>
            <a:br>
              <a:rPr lang="it-IT" sz="16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</a:br>
            <a:r>
              <a:rPr lang="it-IT" sz="1600" i="1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Antonietta </a:t>
            </a:r>
            <a:r>
              <a:rPr lang="it-IT" sz="1600" i="1" kern="100" dirty="0" err="1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Brighenti</a:t>
            </a:r>
            <a:endParaRPr lang="it-IT" sz="1600" kern="100" dirty="0">
              <a:solidFill>
                <a:srgbClr val="A75451"/>
              </a:solidFill>
              <a:uFill>
                <a:solidFill>
                  <a:srgbClr val="000000"/>
                </a:solidFill>
              </a:uFill>
              <a:latin typeface="Rubik" panose="02000604000000020004" pitchFamily="2" charset="-79"/>
              <a:ea typeface="Aptos" panose="020B0004020202020204" pitchFamily="34" charset="0"/>
              <a:cs typeface="Rubik" panose="02000604000000020004" pitchFamily="2" charset="-79"/>
            </a:endParaRPr>
          </a:p>
          <a:p>
            <a:pPr marL="447675" indent="-266700">
              <a:spcAft>
                <a:spcPts val="800"/>
              </a:spcAft>
              <a:buFont typeface="+mj-lt"/>
              <a:buAutoNum type="arabicPeriod"/>
            </a:pPr>
            <a:r>
              <a:rPr lang="it-IT" sz="16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Malattia ad alto rischio: le alternative per </a:t>
            </a:r>
            <a:r>
              <a:rPr lang="it-IT" sz="1600" kern="100" dirty="0" err="1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stadiarla</a:t>
            </a:r>
            <a:r>
              <a:rPr lang="it-IT" sz="16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 </a:t>
            </a:r>
            <a:r>
              <a:rPr lang="it-IT" sz="12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(15 </a:t>
            </a:r>
            <a:r>
              <a:rPr lang="it-IT" sz="1200" kern="100" dirty="0" err="1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min</a:t>
            </a:r>
            <a:r>
              <a:rPr lang="it-IT" sz="12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) </a:t>
            </a:r>
            <a:br>
              <a:rPr lang="it-IT" sz="16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</a:br>
            <a:r>
              <a:rPr lang="it-IT" sz="1600" i="1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Alessandro </a:t>
            </a:r>
            <a:r>
              <a:rPr lang="it-IT" sz="1600" i="1" kern="100" dirty="0" err="1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Borsato</a:t>
            </a:r>
            <a:endParaRPr lang="it-IT" sz="1600" kern="100" dirty="0">
              <a:solidFill>
                <a:srgbClr val="A75451"/>
              </a:solidFill>
              <a:uFill>
                <a:solidFill>
                  <a:srgbClr val="000000"/>
                </a:solidFill>
              </a:uFill>
              <a:latin typeface="Rubik" panose="02000604000000020004" pitchFamily="2" charset="-79"/>
              <a:ea typeface="Aptos" panose="020B0004020202020204" pitchFamily="34" charset="0"/>
              <a:cs typeface="Rubik" panose="02000604000000020004" pitchFamily="2" charset="-79"/>
            </a:endParaRPr>
          </a:p>
          <a:p>
            <a:pPr marL="447675" indent="-266700">
              <a:spcAft>
                <a:spcPts val="800"/>
              </a:spcAft>
              <a:buFont typeface="+mj-lt"/>
              <a:buAutoNum type="arabicPeriod"/>
            </a:pPr>
            <a:r>
              <a:rPr lang="it-IT" sz="1600" kern="100" dirty="0" err="1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PET</a:t>
            </a:r>
            <a:r>
              <a:rPr lang="it-IT" sz="16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: colina vs </a:t>
            </a:r>
            <a:r>
              <a:rPr lang="it-IT" sz="1600" kern="100" dirty="0" err="1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PSMA</a:t>
            </a:r>
            <a:r>
              <a:rPr lang="it-IT" sz="16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 (e quale…): </a:t>
            </a:r>
            <a:br>
              <a:rPr lang="it-IT" sz="16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16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a chi, quando? </a:t>
            </a:r>
            <a:r>
              <a:rPr lang="it-IT" sz="12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(15 </a:t>
            </a:r>
            <a:r>
              <a:rPr lang="it-IT" sz="1200" kern="100" dirty="0" err="1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min</a:t>
            </a:r>
            <a:r>
              <a:rPr lang="it-IT" sz="12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) </a:t>
            </a:r>
            <a:br>
              <a:rPr lang="it-IT" sz="16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</a:br>
            <a:r>
              <a:rPr lang="it-IT" sz="1600" i="1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Michele </a:t>
            </a:r>
            <a:r>
              <a:rPr lang="it-IT" sz="1600" i="1" kern="100" dirty="0" err="1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Zuffante</a:t>
            </a:r>
            <a:endParaRPr lang="it-IT" sz="1600" kern="100" dirty="0">
              <a:solidFill>
                <a:srgbClr val="A75451"/>
              </a:solidFill>
              <a:uFill>
                <a:solidFill>
                  <a:srgbClr val="000000"/>
                </a:solidFill>
              </a:uFill>
              <a:latin typeface="Rubik" panose="02000604000000020004" pitchFamily="2" charset="-79"/>
              <a:ea typeface="Aptos" panose="020B0004020202020204" pitchFamily="34" charset="0"/>
              <a:cs typeface="Rubik" panose="02000604000000020004" pitchFamily="2" charset="-79"/>
            </a:endParaRPr>
          </a:p>
          <a:p>
            <a:pPr marL="447675" indent="-266700">
              <a:spcAft>
                <a:spcPts val="800"/>
              </a:spcAft>
              <a:buFont typeface="+mj-lt"/>
              <a:buAutoNum type="arabicPeriod"/>
            </a:pPr>
            <a:r>
              <a:rPr lang="it-IT" sz="16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Cosa dice il </a:t>
            </a:r>
            <a:r>
              <a:rPr lang="it-IT" sz="1600" kern="100" dirty="0" err="1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PDTA</a:t>
            </a:r>
            <a:r>
              <a:rPr lang="it-IT" sz="16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 </a:t>
            </a:r>
            <a:r>
              <a:rPr lang="it-IT" sz="12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(5 </a:t>
            </a:r>
            <a:r>
              <a:rPr lang="it-IT" sz="1200" kern="100" dirty="0" err="1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min</a:t>
            </a:r>
            <a:r>
              <a:rPr lang="it-IT" sz="12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) </a:t>
            </a:r>
            <a:br>
              <a:rPr lang="it-IT" sz="16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</a:br>
            <a:r>
              <a:rPr lang="it-IT" sz="1600" i="1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Francesca </a:t>
            </a:r>
            <a:r>
              <a:rPr lang="it-IT" sz="1600" i="1" kern="100" dirty="0" err="1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Fumanelli</a:t>
            </a:r>
            <a:endParaRPr lang="it-IT" sz="1600" kern="100" dirty="0">
              <a:solidFill>
                <a:srgbClr val="A75451"/>
              </a:solidFill>
              <a:uFill>
                <a:solidFill>
                  <a:srgbClr val="000000"/>
                </a:solidFill>
              </a:uFill>
              <a:latin typeface="Rubik" panose="02000604000000020004" pitchFamily="2" charset="-79"/>
              <a:ea typeface="Aptos" panose="020B0004020202020204" pitchFamily="34" charset="0"/>
              <a:cs typeface="Rubik" panose="02000604000000020004" pitchFamily="2" charset="-79"/>
            </a:endParaRPr>
          </a:p>
          <a:p>
            <a:pPr marL="447675" indent="-266700">
              <a:spcAft>
                <a:spcPts val="800"/>
              </a:spcAft>
              <a:buFont typeface="+mj-lt"/>
              <a:buAutoNum type="arabicPeriod"/>
            </a:pPr>
            <a:r>
              <a:rPr lang="it-IT" sz="16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Discussione </a:t>
            </a:r>
            <a:r>
              <a:rPr lang="it-IT" sz="12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(10 </a:t>
            </a:r>
            <a:r>
              <a:rPr lang="it-IT" sz="1200" kern="100" dirty="0" err="1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min</a:t>
            </a:r>
            <a:r>
              <a:rPr lang="it-IT" sz="12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)</a:t>
            </a:r>
          </a:p>
          <a:p>
            <a:pPr>
              <a:spcAft>
                <a:spcPts val="800"/>
              </a:spcAft>
            </a:pPr>
            <a:r>
              <a:rPr lang="it-IT" sz="20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 </a:t>
            </a:r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064" y="407874"/>
            <a:ext cx="7434379" cy="779725"/>
          </a:xfrm>
          <a:prstGeom prst="rect">
            <a:avLst/>
          </a:prstGeom>
        </p:spPr>
      </p:pic>
      <p:sp>
        <p:nvSpPr>
          <p:cNvPr id="12" name="CasellaDiTesto 11"/>
          <p:cNvSpPr txBox="1"/>
          <p:nvPr/>
        </p:nvSpPr>
        <p:spPr>
          <a:xfrm>
            <a:off x="6311943" y="2070984"/>
            <a:ext cx="588005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it-IT" sz="2400" b="1" kern="100" dirty="0">
                <a:uFill>
                  <a:solidFill>
                    <a:srgbClr val="000000"/>
                  </a:solidFill>
                </a:uFill>
                <a:latin typeface="Rubik Medium" pitchFamily="2" charset="-79"/>
                <a:ea typeface="Aptos" panose="020B0004020202020204" pitchFamily="34" charset="0"/>
                <a:cs typeface="Rubik Medium" pitchFamily="2" charset="-79"/>
              </a:rPr>
              <a:t>CONVEGNO</a:t>
            </a:r>
            <a:endParaRPr lang="it-IT" sz="2000" b="1" kern="100" dirty="0">
              <a:uFill>
                <a:solidFill>
                  <a:srgbClr val="000000"/>
                </a:solidFill>
              </a:uFill>
              <a:latin typeface="Rubik Light" pitchFamily="2" charset="-79"/>
              <a:cs typeface="Rubik Ligh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16138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tangolo 21"/>
          <p:cNvSpPr/>
          <p:nvPr/>
        </p:nvSpPr>
        <p:spPr>
          <a:xfrm>
            <a:off x="6096000" y="8609552"/>
            <a:ext cx="6096000" cy="7681347"/>
          </a:xfrm>
          <a:prstGeom prst="rect">
            <a:avLst/>
          </a:prstGeom>
          <a:solidFill>
            <a:srgbClr val="A754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AF5E5A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0"/>
            <a:ext cx="12192000" cy="1456201"/>
          </a:xfrm>
          <a:prstGeom prst="rect">
            <a:avLst/>
          </a:prstGeom>
          <a:solidFill>
            <a:srgbClr val="A754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817B01-212C-8CD4-23CD-65C1489039FF}"/>
              </a:ext>
            </a:extLst>
          </p:cNvPr>
          <p:cNvSpPr txBox="1"/>
          <p:nvPr/>
        </p:nvSpPr>
        <p:spPr>
          <a:xfrm>
            <a:off x="447649" y="1739915"/>
            <a:ext cx="5440912" cy="669927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it-IT" sz="2000" b="1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16:15 - 16:30 Coffee Break </a:t>
            </a:r>
            <a:endParaRPr lang="en-US" sz="2000" kern="100" dirty="0">
              <a:solidFill>
                <a:srgbClr val="A75451"/>
              </a:solidFill>
              <a:uFill>
                <a:solidFill>
                  <a:srgbClr val="000000"/>
                </a:solidFill>
              </a:uFill>
              <a:latin typeface="Rubik SemiBold" pitchFamily="2" charset="-79"/>
              <a:ea typeface="Aptos" panose="020B0004020202020204" pitchFamily="34" charset="0"/>
              <a:cs typeface="Rubik SemiBold" pitchFamily="2" charset="-79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it-IT" sz="2000" kern="100" dirty="0">
              <a:ln>
                <a:noFill/>
              </a:ln>
              <a:solidFill>
                <a:srgbClr val="A75451"/>
              </a:solidFill>
              <a:uFill>
                <a:solidFill>
                  <a:srgbClr val="000000"/>
                </a:solidFill>
              </a:uFill>
              <a:latin typeface="Rubik SemiBold" pitchFamily="2" charset="-79"/>
              <a:ea typeface="Aptos" panose="020B0004020202020204" pitchFamily="34" charset="0"/>
              <a:cs typeface="Rubik SemiBold" pitchFamily="2" charset="-79"/>
            </a:endParaRPr>
          </a:p>
          <a:p>
            <a:pPr>
              <a:spcAft>
                <a:spcPts val="800"/>
              </a:spcAft>
            </a:pPr>
            <a:r>
              <a:rPr lang="it-IT" sz="20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16:30 – 17:30: </a:t>
            </a:r>
            <a:br>
              <a:rPr lang="it-IT" sz="20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20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III Sessione | </a:t>
            </a:r>
            <a:r>
              <a:rPr lang="it-IT" sz="20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Scelta del trattamento: </a:t>
            </a:r>
            <a:br>
              <a:rPr lang="it-IT" sz="20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it-IT" sz="20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Tavola Rotonda: Discussione Casi Clinici Emblematici </a:t>
            </a:r>
            <a:r>
              <a:rPr lang="it-IT" sz="12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(10-15 </a:t>
            </a:r>
            <a:r>
              <a:rPr lang="it-IT" sz="1200" kern="100" dirty="0" err="1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min</a:t>
            </a:r>
            <a:r>
              <a:rPr lang="it-IT" sz="12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 / caso inclusa discussione attiva)</a:t>
            </a:r>
            <a:endParaRPr lang="en-US" sz="1200" kern="100" dirty="0">
              <a:ln>
                <a:noFill/>
              </a:ln>
              <a:solidFill>
                <a:schemeClr val="bg1"/>
              </a:solidFill>
              <a:uFill>
                <a:solidFill>
                  <a:srgbClr val="000000"/>
                </a:solidFill>
              </a:uFill>
              <a:latin typeface="Rubik" panose="02000604000000020004" pitchFamily="2" charset="-79"/>
              <a:ea typeface="Aptos" panose="020B0004020202020204" pitchFamily="34" charset="0"/>
              <a:cs typeface="Rubik" panose="02000604000000020004" pitchFamily="2" charset="-79"/>
            </a:endParaRPr>
          </a:p>
          <a:p>
            <a:pPr>
              <a:spcAft>
                <a:spcPts val="800"/>
              </a:spcAft>
            </a:pPr>
            <a:r>
              <a:rPr lang="it-IT" sz="16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Moderatori: </a:t>
            </a:r>
            <a:br>
              <a:rPr lang="it-IT" sz="16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</a:br>
            <a:r>
              <a:rPr lang="it-IT" sz="1600" i="1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Vincenzo </a:t>
            </a:r>
            <a:r>
              <a:rPr lang="it-IT" sz="1600" i="1" kern="1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Lacola</a:t>
            </a:r>
            <a:r>
              <a:rPr lang="it-IT" sz="1600" i="1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, Matteo </a:t>
            </a:r>
            <a:r>
              <a:rPr lang="it-IT" sz="1600" i="1" kern="1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Balzarro</a:t>
            </a:r>
            <a:r>
              <a:rPr lang="it-IT" sz="1600" i="1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, </a:t>
            </a:r>
            <a:br>
              <a:rPr lang="it-IT" sz="1600" i="1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</a:br>
            <a:r>
              <a:rPr lang="it-IT" sz="1600" i="1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Stefano Zecchini </a:t>
            </a:r>
            <a:r>
              <a:rPr lang="it-IT" sz="1600" i="1" kern="1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Antoniolli</a:t>
            </a:r>
            <a:endParaRPr lang="it-IT" sz="1600" i="1" kern="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Rubik" panose="02000604000000020004" pitchFamily="2" charset="-79"/>
              <a:ea typeface="Aptos" panose="020B0004020202020204" pitchFamily="34" charset="0"/>
              <a:cs typeface="Rubik" panose="02000604000000020004" pitchFamily="2" charset="-79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1600" kern="100" dirty="0">
              <a:ln>
                <a:noFill/>
              </a:ln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 marL="444500" marR="0" lvl="0" indent="-266700" fontAlgn="base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Caso Clinico: malattia localizzata</a:t>
            </a:r>
            <a:b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Sorveglianza Attiva </a:t>
            </a:r>
            <a:b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1600" kern="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Antonio Benito Porcaro</a:t>
            </a:r>
          </a:p>
          <a:p>
            <a:pPr marL="444500" marR="0" lvl="0" indent="-266700" fontAlgn="base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Caso Clinico: malattia localizzata</a:t>
            </a:r>
            <a:b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Terapia Focali </a:t>
            </a:r>
            <a:b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1600" kern="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Alessandro Veccia</a:t>
            </a:r>
          </a:p>
          <a:p>
            <a:pPr marL="444500" marR="0" lvl="0" indent="-266700" fontAlgn="base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Caso Clinico: malattia localizzata</a:t>
            </a:r>
            <a:b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Chirurgia</a:t>
            </a:r>
            <a:b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1600" kern="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Vincenzo De Marco</a:t>
            </a:r>
          </a:p>
          <a:p>
            <a:pPr marL="444500" marR="0" lvl="0" indent="-266700" fontAlgn="base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Caso Clinico: malattia localizzata</a:t>
            </a:r>
            <a:b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Radioterapia</a:t>
            </a:r>
            <a: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 </a:t>
            </a:r>
            <a:b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1600" kern="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Emiliano </a:t>
            </a:r>
            <a:r>
              <a:rPr lang="it-IT" sz="1600" kern="0" dirty="0" err="1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Salah</a:t>
            </a:r>
            <a:endParaRPr lang="it-IT" sz="1600" kern="0" dirty="0">
              <a:solidFill>
                <a:schemeClr val="bg1"/>
              </a:solidFill>
              <a:uFill>
                <a:solidFill>
                  <a:srgbClr val="000000"/>
                </a:solidFill>
              </a:uFill>
              <a:latin typeface="Rubik" panose="02000604000000020004" pitchFamily="2" charset="-79"/>
              <a:ea typeface="Aptos" panose="020B0004020202020204" pitchFamily="34" charset="0"/>
              <a:cs typeface="Rubik" panose="02000604000000020004" pitchFamily="2" charset="-79"/>
            </a:endParaRP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id="{60817B01-212C-8CD4-23CD-65C1489039FF}"/>
              </a:ext>
            </a:extLst>
          </p:cNvPr>
          <p:cNvSpPr txBox="1"/>
          <p:nvPr/>
        </p:nvSpPr>
        <p:spPr>
          <a:xfrm>
            <a:off x="330244" y="8773681"/>
            <a:ext cx="5460957" cy="167225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it-IT" sz="20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17:30 – 18:30: </a:t>
            </a:r>
            <a:br>
              <a:rPr lang="it-IT" sz="20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20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IV Sessione | </a:t>
            </a:r>
            <a:r>
              <a:rPr lang="it-IT" sz="20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Recidiva e Malattia Metastatica: Concertare il miglior trattamento</a:t>
            </a:r>
          </a:p>
          <a:p>
            <a:pPr>
              <a:spcAft>
                <a:spcPts val="800"/>
              </a:spcAft>
            </a:pPr>
            <a:r>
              <a:rPr lang="it-IT" sz="16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Moderatori: </a:t>
            </a:r>
            <a:br>
              <a:rPr lang="it-IT" sz="16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</a:br>
            <a:r>
              <a:rPr lang="it-IT" sz="1600" i="1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Alessandro Muraglia, Michele Milella, Alberto Bianchi</a:t>
            </a:r>
            <a:r>
              <a:rPr lang="it-IT" sz="20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 </a:t>
            </a:r>
          </a:p>
        </p:txBody>
      </p:sp>
      <p:sp>
        <p:nvSpPr>
          <p:cNvPr id="15" name="TextBox 5">
            <a:extLst>
              <a:ext uri="{FF2B5EF4-FFF2-40B4-BE49-F238E27FC236}">
                <a16:creationId xmlns:a16="http://schemas.microsoft.com/office/drawing/2014/main" id="{60817B01-212C-8CD4-23CD-65C1489039FF}"/>
              </a:ext>
            </a:extLst>
          </p:cNvPr>
          <p:cNvSpPr txBox="1"/>
          <p:nvPr/>
        </p:nvSpPr>
        <p:spPr>
          <a:xfrm>
            <a:off x="427604" y="10693840"/>
            <a:ext cx="5460957" cy="411394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marL="447675" indent="-266700">
              <a:spcAft>
                <a:spcPts val="800"/>
              </a:spcAft>
              <a:buFont typeface="+mj-lt"/>
              <a:buAutoNum type="arabicPeriod"/>
            </a:pPr>
            <a:r>
              <a:rPr lang="it-IT" sz="16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Ripresa di malattia biochimica dopo trattamento locale: che cosa fare? </a:t>
            </a:r>
            <a:br>
              <a:rPr lang="it-IT" sz="16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16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Mario Romano</a:t>
            </a:r>
          </a:p>
          <a:p>
            <a:pPr marL="447675" indent="-266700">
              <a:spcAft>
                <a:spcPts val="800"/>
              </a:spcAft>
              <a:buFont typeface="+mj-lt"/>
              <a:buAutoNum type="arabicPeriod"/>
            </a:pPr>
            <a:r>
              <a:rPr lang="it-IT" sz="16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Il tumore </a:t>
            </a:r>
            <a:r>
              <a:rPr lang="it-IT" sz="1600" kern="100" dirty="0" err="1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oligometastatico</a:t>
            </a:r>
            <a:r>
              <a:rPr lang="it-IT" sz="16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: stato dell’arte del trattamento </a:t>
            </a:r>
            <a:br>
              <a:rPr lang="it-IT" sz="16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16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Andrea Zivi</a:t>
            </a:r>
          </a:p>
          <a:p>
            <a:pPr marL="447675" indent="-266700">
              <a:spcAft>
                <a:spcPts val="800"/>
              </a:spcAft>
              <a:buFont typeface="+mj-lt"/>
              <a:buAutoNum type="arabicPeriod"/>
            </a:pPr>
            <a:r>
              <a:rPr lang="it-IT" sz="16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Trattamento della malattia metastatica ad alto volume: tra sensibilità e resistenza alla castrazione </a:t>
            </a:r>
            <a:br>
              <a:rPr lang="it-IT" sz="16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16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Emanuela </a:t>
            </a:r>
            <a:r>
              <a:rPr lang="it-IT" sz="1600" kern="100" dirty="0" err="1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Fantinel</a:t>
            </a:r>
            <a:endParaRPr lang="it-IT" sz="1600" kern="100" dirty="0">
              <a:solidFill>
                <a:schemeClr val="bg1"/>
              </a:solidFill>
              <a:uFill>
                <a:solidFill>
                  <a:srgbClr val="000000"/>
                </a:solidFill>
              </a:uFill>
              <a:latin typeface="Rubik" panose="02000604000000020004" pitchFamily="2" charset="-79"/>
              <a:ea typeface="Aptos" panose="020B0004020202020204" pitchFamily="34" charset="0"/>
              <a:cs typeface="Rubik" panose="02000604000000020004" pitchFamily="2" charset="-79"/>
            </a:endParaRPr>
          </a:p>
          <a:p>
            <a:pPr marL="447675" indent="-266700">
              <a:spcAft>
                <a:spcPts val="800"/>
              </a:spcAft>
              <a:buFont typeface="+mj-lt"/>
              <a:buAutoNum type="arabicPeriod"/>
            </a:pPr>
            <a:r>
              <a:rPr lang="it-IT" sz="16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Cosa dice il </a:t>
            </a:r>
            <a:r>
              <a:rPr lang="it-IT" sz="1600" kern="100" dirty="0" err="1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PDTA</a:t>
            </a:r>
            <a:r>
              <a:rPr lang="it-IT" sz="16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 </a:t>
            </a:r>
            <a:r>
              <a:rPr lang="it-IT" sz="12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(5 </a:t>
            </a:r>
            <a:r>
              <a:rPr lang="it-IT" sz="1200" kern="100" dirty="0" err="1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min</a:t>
            </a:r>
            <a:r>
              <a:rPr lang="it-IT" sz="12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) </a:t>
            </a:r>
            <a:br>
              <a:rPr lang="it-IT" sz="16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</a:br>
            <a:r>
              <a:rPr lang="it-IT" sz="16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Ilaria </a:t>
            </a:r>
            <a:r>
              <a:rPr lang="it-IT" sz="1600" kern="100" dirty="0" err="1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Zampiva</a:t>
            </a:r>
            <a:endParaRPr lang="it-IT" sz="1600" kern="100" dirty="0">
              <a:solidFill>
                <a:schemeClr val="bg1"/>
              </a:solidFill>
              <a:uFill>
                <a:solidFill>
                  <a:srgbClr val="000000"/>
                </a:solidFill>
              </a:uFill>
              <a:latin typeface="Rubik" panose="02000604000000020004" pitchFamily="2" charset="-79"/>
              <a:ea typeface="Aptos" panose="020B0004020202020204" pitchFamily="34" charset="0"/>
              <a:cs typeface="Rubik" panose="02000604000000020004" pitchFamily="2" charset="-79"/>
            </a:endParaRPr>
          </a:p>
          <a:p>
            <a:pPr marL="447675" indent="-266700">
              <a:spcAft>
                <a:spcPts val="800"/>
              </a:spcAft>
              <a:buFont typeface="+mj-lt"/>
              <a:buAutoNum type="arabicPeriod"/>
            </a:pPr>
            <a:r>
              <a:rPr lang="it-IT" sz="16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Discussione </a:t>
            </a:r>
            <a:r>
              <a:rPr lang="it-IT" sz="12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(10 </a:t>
            </a:r>
            <a:r>
              <a:rPr lang="it-IT" sz="1200" kern="100" dirty="0" err="1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min</a:t>
            </a:r>
            <a:r>
              <a:rPr lang="it-IT" sz="1200" kern="1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)</a:t>
            </a:r>
          </a:p>
          <a:p>
            <a:pPr>
              <a:spcAft>
                <a:spcPts val="800"/>
              </a:spcAft>
            </a:pPr>
            <a:r>
              <a:rPr lang="it-IT" sz="20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 </a:t>
            </a:r>
          </a:p>
        </p:txBody>
      </p:sp>
      <p:sp>
        <p:nvSpPr>
          <p:cNvPr id="16" name="TextBox 5">
            <a:extLst>
              <a:ext uri="{FF2B5EF4-FFF2-40B4-BE49-F238E27FC236}">
                <a16:creationId xmlns:a16="http://schemas.microsoft.com/office/drawing/2014/main" id="{60817B01-212C-8CD4-23CD-65C1489039FF}"/>
              </a:ext>
            </a:extLst>
          </p:cNvPr>
          <p:cNvSpPr txBox="1"/>
          <p:nvPr/>
        </p:nvSpPr>
        <p:spPr>
          <a:xfrm>
            <a:off x="6296907" y="1333497"/>
            <a:ext cx="5343552" cy="713015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it-IT" sz="2000" kern="100" dirty="0">
              <a:ln>
                <a:noFill/>
              </a:ln>
              <a:solidFill>
                <a:srgbClr val="A75451"/>
              </a:solidFill>
              <a:uFill>
                <a:solidFill>
                  <a:srgbClr val="000000"/>
                </a:solidFill>
              </a:uFill>
              <a:latin typeface="Rubik SemiBold" pitchFamily="2" charset="-79"/>
              <a:ea typeface="Aptos" panose="020B0004020202020204" pitchFamily="34" charset="0"/>
              <a:cs typeface="Rubik SemiBold" pitchFamily="2" charset="-79"/>
            </a:endParaRPr>
          </a:p>
          <a:p>
            <a:pPr>
              <a:spcAft>
                <a:spcPts val="800"/>
              </a:spcAft>
            </a:pPr>
            <a:r>
              <a:rPr lang="it-IT" sz="20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18:30 – 19:15: </a:t>
            </a:r>
            <a:br>
              <a:rPr lang="it-IT" sz="20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20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V Sessione | </a:t>
            </a:r>
            <a:r>
              <a:rPr lang="it-IT" sz="20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L’essenziale è invisibile </a:t>
            </a:r>
            <a:br>
              <a:rPr lang="it-IT" sz="20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it-IT" sz="2000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agli occhi</a:t>
            </a:r>
          </a:p>
          <a:p>
            <a:pPr>
              <a:spcAft>
                <a:spcPts val="800"/>
              </a:spcAft>
            </a:pPr>
            <a:r>
              <a:rPr lang="it-IT" sz="16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Moderatori: </a:t>
            </a:r>
            <a:br>
              <a:rPr lang="it-IT" sz="16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</a:br>
            <a:r>
              <a:rPr lang="it-IT" sz="1600" i="1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Alessandra Gozzo, Riccardo Bertolo, </a:t>
            </a:r>
            <a:br>
              <a:rPr lang="it-IT" sz="1600" i="1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</a:br>
            <a:r>
              <a:rPr lang="it-IT" sz="1600" i="1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Francesco Bertoldo</a:t>
            </a:r>
          </a:p>
          <a:p>
            <a:pPr>
              <a:spcAft>
                <a:spcPts val="800"/>
              </a:spcAft>
            </a:pPr>
            <a:endParaRPr lang="en-US" sz="1600" kern="100" dirty="0">
              <a:ln>
                <a:noFill/>
              </a:ln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 marL="444500" marR="0" lvl="0" indent="-266700" fontAlgn="base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Riabilitazione uro-andrologica </a:t>
            </a:r>
            <a:b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post-trattamento locale </a:t>
            </a:r>
            <a:b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1600" kern="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Filippo </a:t>
            </a:r>
            <a:r>
              <a:rPr lang="it-IT" sz="1600" kern="0" dirty="0" err="1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Migliorini</a:t>
            </a:r>
            <a:endParaRPr lang="it-IT" sz="1600" kern="0" dirty="0">
              <a:solidFill>
                <a:schemeClr val="bg1"/>
              </a:solidFill>
              <a:uFill>
                <a:solidFill>
                  <a:srgbClr val="000000"/>
                </a:solidFill>
              </a:uFill>
              <a:latin typeface="Rubik" panose="02000604000000020004" pitchFamily="2" charset="-79"/>
              <a:ea typeface="Aptos" panose="020B0004020202020204" pitchFamily="34" charset="0"/>
              <a:cs typeface="Rubik" panose="02000604000000020004" pitchFamily="2" charset="-79"/>
            </a:endParaRPr>
          </a:p>
          <a:p>
            <a:pPr marL="444500" marR="0" lvl="0" indent="-266700" fontAlgn="base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Riabilitazione pelvica dopo trattamento locale</a:t>
            </a:r>
            <a:b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1600" kern="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Ermes Vedovi</a:t>
            </a:r>
          </a:p>
          <a:p>
            <a:pPr marL="444500" marR="0" lvl="0" indent="-266700" fontAlgn="base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Valutazione geriatrica del paziente over 70: quale impatto sulla scelta del trattamento</a:t>
            </a:r>
            <a:b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1600" kern="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Vincenzo Di Francesco</a:t>
            </a:r>
          </a:p>
          <a:p>
            <a:pPr marL="444500" marR="0" lvl="0" indent="-266700" fontAlgn="base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Cosa dice il </a:t>
            </a:r>
            <a:r>
              <a:rPr lang="it-IT" sz="1600" kern="0" dirty="0" err="1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PDTA</a:t>
            </a:r>
            <a: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 </a:t>
            </a:r>
            <a:r>
              <a:rPr lang="it-IT" sz="1200" kern="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(5 </a:t>
            </a:r>
            <a:r>
              <a:rPr lang="it-IT" sz="1200" kern="0" dirty="0" err="1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min</a:t>
            </a:r>
            <a:r>
              <a:rPr lang="it-IT" sz="1200" kern="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) </a:t>
            </a:r>
            <a:b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</a:br>
            <a:r>
              <a:rPr lang="it-IT" sz="1600" kern="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Greta </a:t>
            </a:r>
            <a:r>
              <a:rPr lang="it-IT" sz="1600" kern="0" dirty="0" err="1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Pettenuzzo</a:t>
            </a:r>
            <a:endParaRPr lang="it-IT" sz="1600" kern="0" dirty="0">
              <a:solidFill>
                <a:schemeClr val="bg1"/>
              </a:solidFill>
              <a:uFill>
                <a:solidFill>
                  <a:srgbClr val="000000"/>
                </a:solidFill>
              </a:uFill>
              <a:latin typeface="Rubik" panose="02000604000000020004" pitchFamily="2" charset="-79"/>
              <a:ea typeface="Aptos" panose="020B0004020202020204" pitchFamily="34" charset="0"/>
              <a:cs typeface="Rubik" panose="02000604000000020004" pitchFamily="2" charset="-79"/>
            </a:endParaRPr>
          </a:p>
          <a:p>
            <a:pPr marL="444500" marR="0" lvl="0" indent="-266700" fontAlgn="base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it-IT" sz="1600" kern="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Discussione </a:t>
            </a:r>
            <a:r>
              <a:rPr lang="it-IT" sz="1200" kern="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(10 </a:t>
            </a:r>
            <a:r>
              <a:rPr lang="it-IT" sz="1200" kern="0" dirty="0" err="1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min</a:t>
            </a:r>
            <a:r>
              <a:rPr lang="it-IT" sz="1200" kern="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Rubik" panose="02000604000000020004" pitchFamily="2" charset="-79"/>
                <a:ea typeface="Aptos" panose="020B0004020202020204" pitchFamily="34" charset="0"/>
                <a:cs typeface="Rubik" panose="02000604000000020004" pitchFamily="2" charset="-79"/>
              </a:rPr>
              <a:t>)</a:t>
            </a:r>
          </a:p>
          <a:p>
            <a:pPr marL="444500" marR="0" lvl="0" indent="-266700" fontAlgn="base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endParaRPr lang="it-IT" sz="1200" kern="0" dirty="0">
              <a:solidFill>
                <a:schemeClr val="bg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 lvl="0">
              <a:spcAft>
                <a:spcPts val="800"/>
              </a:spcAft>
            </a:pPr>
            <a:r>
              <a:rPr lang="it-IT" sz="2000" b="1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19:15 - 19:30: Conclusioni </a:t>
            </a:r>
            <a:br>
              <a:rPr lang="it-IT" sz="2000" b="1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</a:br>
            <a:r>
              <a:rPr lang="it-IT" sz="2000" b="1" kern="100" dirty="0">
                <a:solidFill>
                  <a:srgbClr val="A75451"/>
                </a:solidFill>
                <a:uFill>
                  <a:solidFill>
                    <a:srgbClr val="000000"/>
                  </a:solidFill>
                </a:uFill>
                <a:latin typeface="Rubik SemiBold" pitchFamily="2" charset="-79"/>
                <a:ea typeface="Aptos" panose="020B0004020202020204" pitchFamily="34" charset="0"/>
                <a:cs typeface="Rubik SemiBold" pitchFamily="2" charset="-79"/>
              </a:rPr>
              <a:t>e Chiusura dell'Evento</a:t>
            </a:r>
          </a:p>
          <a:p>
            <a:pPr marL="444500" marR="0" lvl="0" indent="-266700" fontAlgn="base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endParaRPr lang="it-IT" sz="1200" kern="0" dirty="0">
              <a:solidFill>
                <a:schemeClr val="bg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6296907" y="8771655"/>
            <a:ext cx="2586505" cy="73700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180000" rtlCol="0" anchor="t"/>
          <a:lstStyle/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Medium" pitchFamily="2" charset="-79"/>
                <a:ea typeface="Aptos" panose="020B0004020202020204" pitchFamily="34" charset="0"/>
                <a:cs typeface="Rubik Medium" pitchFamily="2" charset="-79"/>
              </a:rPr>
              <a:t>Responsabile</a:t>
            </a: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Medium" pitchFamily="2" charset="-79"/>
                <a:ea typeface="Aptos" panose="020B0004020202020204" pitchFamily="34" charset="0"/>
                <a:cs typeface="Rubik Medium" pitchFamily="2" charset="-79"/>
              </a:rPr>
              <a:t>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Medium" pitchFamily="2" charset="-79"/>
                <a:ea typeface="Aptos" panose="020B0004020202020204" pitchFamily="34" charset="0"/>
                <a:cs typeface="Rubik Medium" pitchFamily="2" charset="-79"/>
              </a:rPr>
              <a:t>Scientifico</a:t>
            </a:r>
            <a:endParaRPr lang="en-US" sz="1200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Medium" pitchFamily="2" charset="-79"/>
              <a:ea typeface="Aptos" panose="020B0004020202020204" pitchFamily="34" charset="0"/>
              <a:cs typeface="Rubik Medium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Alessandro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Antonelli</a:t>
            </a: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Urologia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endParaRPr lang="en-US" sz="1200" b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Medium" pitchFamily="2" charset="-79"/>
                <a:ea typeface="Aptos" panose="020B0004020202020204" pitchFamily="34" charset="0"/>
                <a:cs typeface="Rubik Medium" pitchFamily="2" charset="-79"/>
              </a:rPr>
              <a:t>Faculty</a:t>
            </a:r>
          </a:p>
          <a:p>
            <a:pPr lvl="0"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Alessandro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Antonelli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Urologia</a:t>
            </a:r>
            <a:endParaRPr lang="en-US" sz="1000" i="1" kern="100" dirty="0">
              <a:solidFill>
                <a:srgbClr val="FFFFFF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Matteo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Balzarro</a:t>
            </a: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Urologia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Riccardo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Bertolo</a:t>
            </a: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, 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Urologia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Francesco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Bertoldo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Endocrinologia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Alberto Bianchi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Urologia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Alessandro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Borsato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Radiologia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Antonietta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Brighenti</a:t>
            </a: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Anatomia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Patologica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Matteo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Brunelli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Anatomia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Patologica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Francesco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Cianflone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Urologia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Maria Angela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Cerruto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Urologia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Vincenzo De Marco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Urologia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Vincenzo Di Francesco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Geriatria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Emanuela</a:t>
            </a: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Fantinel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Oncologia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Francesca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Fumanelli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Urologia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Alessandra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Gozzo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Urologia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</p:txBody>
      </p:sp>
      <p:pic>
        <p:nvPicPr>
          <p:cNvPr id="21" name="Immagin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064" y="407874"/>
            <a:ext cx="7434379" cy="779725"/>
          </a:xfrm>
          <a:prstGeom prst="rect">
            <a:avLst/>
          </a:prstGeom>
        </p:spPr>
      </p:pic>
      <p:sp>
        <p:nvSpPr>
          <p:cNvPr id="23" name="Rettangolo 22"/>
          <p:cNvSpPr/>
          <p:nvPr/>
        </p:nvSpPr>
        <p:spPr>
          <a:xfrm>
            <a:off x="8883412" y="8840235"/>
            <a:ext cx="5704594" cy="7335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180000" rtlCol="0" anchor="ctr"/>
          <a:lstStyle/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Stefano Gobbo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Anatomia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e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Istologia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Patologica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Vincenzo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Lacola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Urologia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Michele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Milella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Oncologia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Filippo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Migliorini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Urologia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Renzo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Mazzarotto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Radioterapia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Stefania</a:t>
            </a: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Montemezzi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Radiologia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Alessandro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Muraglia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Radioterapia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Riccardo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Negrelli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Radiologia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Greta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Pettenuzzo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Urologia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Antonio Benito Porcaro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Urologia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Mario Romano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Radioterapia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Emiliano Salah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Radioterapia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Alessandro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Veccia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Urologia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Ermes</a:t>
            </a: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Vedovi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Recupero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e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Riabilitazione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Funzionale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Ilaria</a:t>
            </a: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Zampiva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Oncologia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Stefano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Zecchini</a:t>
            </a: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Antoniolli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Urologia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Andrea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Zivi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Oncologia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Michele </a:t>
            </a:r>
            <a:r>
              <a:rPr lang="en-US" sz="1200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Zuffante</a:t>
            </a:r>
            <a:br>
              <a:rPr lang="en-US" sz="1200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</a:b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AOUI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Verona,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Medicina</a:t>
            </a:r>
            <a:r>
              <a:rPr lang="en-US" sz="1000" i="1" kern="1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 </a:t>
            </a:r>
            <a:r>
              <a:rPr lang="en-US" sz="1000" i="1" kern="100" dirty="0" err="1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Rubik Light" pitchFamily="2" charset="-79"/>
                <a:ea typeface="Aptos" panose="020B0004020202020204" pitchFamily="34" charset="0"/>
                <a:cs typeface="Rubik Light" pitchFamily="2" charset="-79"/>
              </a:rPr>
              <a:t>Nucleare</a:t>
            </a:r>
            <a:endParaRPr lang="en-US" sz="1000" i="1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endParaRPr lang="en-US" sz="1200" kern="1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Rubik Light" pitchFamily="2" charset="-79"/>
              <a:ea typeface="Aptos" panose="020B0004020202020204" pitchFamily="34" charset="0"/>
              <a:cs typeface="Rubik Ligh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6178213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135</TotalTime>
  <Words>764</Words>
  <Application>Microsoft Office PowerPoint</Application>
  <PresentationFormat>Personalizzato</PresentationFormat>
  <Paragraphs>94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10" baseType="lpstr">
      <vt:lpstr>Aptos</vt:lpstr>
      <vt:lpstr>Arial</vt:lpstr>
      <vt:lpstr>Gill Sans MT</vt:lpstr>
      <vt:lpstr>Rubik</vt:lpstr>
      <vt:lpstr>Rubik Light</vt:lpstr>
      <vt:lpstr>Rubik Medium</vt:lpstr>
      <vt:lpstr>Rubik SemiBold</vt:lpstr>
      <vt:lpstr>Parcel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Riccardo Bertolo</dc:creator>
  <cp:lastModifiedBy>FRANCESCA BRENTONEGO</cp:lastModifiedBy>
  <cp:revision>20</cp:revision>
  <dcterms:created xsi:type="dcterms:W3CDTF">2024-08-08T09:26:39Z</dcterms:created>
  <dcterms:modified xsi:type="dcterms:W3CDTF">2024-09-02T14:24:34Z</dcterms:modified>
</cp:coreProperties>
</file>